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tif" ContentType="image/tiff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8" r:id="rId2"/>
    <p:sldId id="256" r:id="rId3"/>
    <p:sldId id="261" r:id="rId4"/>
    <p:sldId id="265" r:id="rId5"/>
    <p:sldId id="264" r:id="rId6"/>
    <p:sldId id="262" r:id="rId7"/>
    <p:sldId id="263" r:id="rId8"/>
    <p:sldId id="266" r:id="rId9"/>
    <p:sldId id="267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C4E5"/>
    <a:srgbClr val="B9D694"/>
    <a:srgbClr val="B1A2CD"/>
    <a:srgbClr val="FACC7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314" autoAdjust="0"/>
    <p:restoredTop sz="50000"/>
  </p:normalViewPr>
  <p:slideViewPr>
    <p:cSldViewPr snapToGrid="0">
      <p:cViewPr varScale="1">
        <p:scale>
          <a:sx n="44" d="100"/>
          <a:sy n="44" d="100"/>
        </p:scale>
        <p:origin x="1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jpeg>
</file>

<file path=ppt/media/image10.tiff>
</file>

<file path=ppt/media/image11.png>
</file>

<file path=ppt/media/image2.tif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1343D0-02C1-D44B-8732-68F8B23B76B0}" type="datetimeFigureOut">
              <a:rPr kumimoji="1" lang="zh-CN" altLang="en-US" smtClean="0"/>
              <a:t>17/5/7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D5C5AE-953B-6447-837F-7C1F1884EA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2404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据市场分析公司欧睿信息咨询公司数据统计，全球独居人数已由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1996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年的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153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百万攀升至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2006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年的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百万人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——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十年间增加了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33%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根据国家民政部统计，全国独居人口从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1990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年的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6%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上升到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2013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年的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14.6%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，单身独居群体日益庞大。</a:t>
            </a:r>
            <a:endParaRPr kumimoji="1" lang="zh-CN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D5C5AE-953B-6447-837F-7C1F1884EA9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67111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对安全的需求；被牵挂的渴望；独居也想要有晚归有人牵挂的幸福感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D5C5AE-953B-6447-837F-7C1F1884EA9D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15701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EC3A-8B7C-4A43-AFA3-97D17D398C0B}" type="datetimeFigureOut">
              <a:rPr lang="zh-CN" altLang="en-US" smtClean="0"/>
              <a:t>17/5/7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6889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EC3A-8B7C-4A43-AFA3-97D17D398C0B}" type="datetimeFigureOut">
              <a:rPr lang="zh-CN" altLang="en-US" smtClean="0"/>
              <a:t>17/5/7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1032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EC3A-8B7C-4A43-AFA3-97D17D398C0B}" type="datetimeFigureOut">
              <a:rPr lang="zh-CN" altLang="en-US" smtClean="0"/>
              <a:t>17/5/7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3990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EC3A-8B7C-4A43-AFA3-97D17D398C0B}" type="datetimeFigureOut">
              <a:rPr lang="zh-CN" altLang="en-US" smtClean="0"/>
              <a:t>17/5/7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5922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EC3A-8B7C-4A43-AFA3-97D17D398C0B}" type="datetimeFigureOut">
              <a:rPr lang="zh-CN" altLang="en-US" smtClean="0"/>
              <a:t>17/5/7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5512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EC3A-8B7C-4A43-AFA3-97D17D398C0B}" type="datetimeFigureOut">
              <a:rPr lang="zh-CN" altLang="en-US" smtClean="0"/>
              <a:t>17/5/7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147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EC3A-8B7C-4A43-AFA3-97D17D398C0B}" type="datetimeFigureOut">
              <a:rPr lang="zh-CN" altLang="en-US" smtClean="0"/>
              <a:t>17/5/7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4915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EC3A-8B7C-4A43-AFA3-97D17D398C0B}" type="datetimeFigureOut">
              <a:rPr lang="zh-CN" altLang="en-US" smtClean="0"/>
              <a:t>17/5/7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4662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EC3A-8B7C-4A43-AFA3-97D17D398C0B}" type="datetimeFigureOut">
              <a:rPr lang="zh-CN" altLang="en-US" smtClean="0"/>
              <a:t>17/5/7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6801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EC3A-8B7C-4A43-AFA3-97D17D398C0B}" type="datetimeFigureOut">
              <a:rPr lang="zh-CN" altLang="en-US" smtClean="0"/>
              <a:t>17/5/7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5929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EC3A-8B7C-4A43-AFA3-97D17D398C0B}" type="datetimeFigureOut">
              <a:rPr lang="zh-CN" altLang="en-US" smtClean="0"/>
              <a:t>17/5/7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177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4EEC3A-8B7C-4A43-AFA3-97D17D398C0B}" type="datetimeFigureOut">
              <a:rPr lang="zh-CN" altLang="en-US" smtClean="0"/>
              <a:t>17/5/7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3054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ti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2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BC4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 txBox="1">
            <a:spLocks/>
          </p:cNvSpPr>
          <p:nvPr/>
        </p:nvSpPr>
        <p:spPr>
          <a:xfrm>
            <a:off x="1085850" y="713898"/>
            <a:ext cx="4219575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8000" dirty="0" smtClean="0">
                <a:solidFill>
                  <a:schemeClr val="bg1"/>
                </a:solidFill>
                <a:latin typeface="Gadugi" panose="020B0502040204020203" pitchFamily="34" charset="0"/>
                <a:ea typeface="微软雅黑 Light" panose="020B0502040204020203" pitchFamily="34" charset="-122"/>
              </a:rPr>
              <a:t>Naomi’s</a:t>
            </a:r>
            <a:endParaRPr lang="zh-CN" altLang="en-US" sz="8800" dirty="0">
              <a:solidFill>
                <a:schemeClr val="bg1"/>
              </a:solidFill>
              <a:latin typeface="Gadug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886075" y="2039460"/>
            <a:ext cx="814571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dirty="0">
                <a:solidFill>
                  <a:schemeClr val="bg1"/>
                </a:solidFill>
                <a:latin typeface="Gadugi" panose="020B0502040204020203" pitchFamily="34" charset="0"/>
                <a:ea typeface="微软雅黑 Light" panose="020B0502040204020203" pitchFamily="34" charset="-122"/>
              </a:rPr>
              <a:t>HACKPKU </a:t>
            </a:r>
            <a:r>
              <a:rPr lang="en-US" altLang="zh-CN" sz="8000" dirty="0" smtClean="0">
                <a:solidFill>
                  <a:schemeClr val="bg1"/>
                </a:solidFill>
                <a:latin typeface="Gadugi" panose="020B0502040204020203" pitchFamily="34" charset="0"/>
                <a:ea typeface="微软雅黑 Light" panose="020B0502040204020203" pitchFamily="34" charset="-122"/>
              </a:rPr>
              <a:t>DAY</a:t>
            </a:r>
            <a:endParaRPr lang="zh-CN" altLang="en-US" sz="8800" dirty="0">
              <a:solidFill>
                <a:schemeClr val="bg1"/>
              </a:solidFill>
              <a:latin typeface="Gadugi" panose="020B0502040204020203" pitchFamily="34" charset="0"/>
            </a:endParaRPr>
          </a:p>
          <a:p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232" y="3956655"/>
            <a:ext cx="3350193" cy="2047876"/>
          </a:xfrm>
          <a:prstGeom prst="rect">
            <a:avLst/>
          </a:prstGeom>
          <a:solidFill>
            <a:srgbClr val="FFFFFF">
              <a:shade val="85000"/>
            </a:srgbClr>
          </a:solidFill>
          <a:ln w="28575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0" name="矩形 9"/>
          <p:cNvSpPr/>
          <p:nvPr/>
        </p:nvSpPr>
        <p:spPr>
          <a:xfrm>
            <a:off x="7847868" y="4113701"/>
            <a:ext cx="2371725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3200" dirty="0">
                <a:solidFill>
                  <a:schemeClr val="bg1"/>
                </a:solidFill>
                <a:latin typeface="Gadugi" panose="020B0502040204020203" pitchFamily="34" charset="0"/>
                <a:ea typeface="微软雅黑 Light" panose="020B0502040204020203" pitchFamily="34" charset="-122"/>
              </a:rPr>
              <a:t>Yang </a:t>
            </a:r>
            <a:r>
              <a:rPr lang="en-US" altLang="zh-CN" sz="3200" dirty="0" smtClean="0">
                <a:solidFill>
                  <a:schemeClr val="bg1"/>
                </a:solidFill>
                <a:latin typeface="Gadugi" panose="020B0502040204020203" pitchFamily="34" charset="0"/>
                <a:ea typeface="微软雅黑 Light" panose="020B0502040204020203" pitchFamily="34" charset="-122"/>
              </a:rPr>
              <a:t>Saboya</a:t>
            </a:r>
            <a:endParaRPr lang="en-US" altLang="zh-CN" sz="3200" dirty="0">
              <a:solidFill>
                <a:schemeClr val="bg1"/>
              </a:solidFill>
              <a:latin typeface="Gadugi" panose="020B0502040204020203" pitchFamily="34" charset="0"/>
              <a:ea typeface="微软雅黑 Light" panose="020B0502040204020203" pitchFamily="34" charset="-122"/>
            </a:endParaRPr>
          </a:p>
          <a:p>
            <a:pPr algn="r"/>
            <a:r>
              <a:rPr lang="en-US" altLang="zh-CN" sz="3200" dirty="0">
                <a:solidFill>
                  <a:schemeClr val="bg1"/>
                </a:solidFill>
                <a:latin typeface="Gadugi" panose="020B0502040204020203" pitchFamily="34" charset="0"/>
                <a:ea typeface="微软雅黑 Light" panose="020B0502040204020203" pitchFamily="34" charset="-122"/>
              </a:rPr>
              <a:t>Xu Yue</a:t>
            </a:r>
          </a:p>
          <a:p>
            <a:pPr algn="r"/>
            <a:r>
              <a:rPr lang="en-US" altLang="zh-CN" sz="3200" dirty="0">
                <a:solidFill>
                  <a:schemeClr val="bg1"/>
                </a:solidFill>
                <a:latin typeface="Gadugi" panose="020B0502040204020203" pitchFamily="34" charset="0"/>
                <a:ea typeface="微软雅黑 Light" panose="020B0502040204020203" pitchFamily="34" charset="-122"/>
              </a:rPr>
              <a:t>Fan </a:t>
            </a:r>
            <a:r>
              <a:rPr lang="en-US" altLang="zh-CN" sz="3200" dirty="0" err="1">
                <a:solidFill>
                  <a:schemeClr val="bg1"/>
                </a:solidFill>
                <a:latin typeface="Gadugi" panose="020B0502040204020203" pitchFamily="34" charset="0"/>
                <a:ea typeface="微软雅黑 Light" panose="020B0502040204020203" pitchFamily="34" charset="-122"/>
              </a:rPr>
              <a:t>Zhiwei</a:t>
            </a:r>
            <a:endParaRPr lang="en-US" altLang="zh-CN" sz="3200" dirty="0">
              <a:solidFill>
                <a:schemeClr val="bg1"/>
              </a:solidFill>
              <a:latin typeface="Gadugi" panose="020B0502040204020203" pitchFamily="34" charset="0"/>
              <a:ea typeface="微软雅黑 Light" panose="020B0502040204020203" pitchFamily="34" charset="-122"/>
            </a:endParaRPr>
          </a:p>
          <a:p>
            <a:pPr algn="r"/>
            <a:r>
              <a:rPr lang="en-US" altLang="zh-CN" sz="3200" dirty="0">
                <a:solidFill>
                  <a:schemeClr val="bg1"/>
                </a:solidFill>
                <a:latin typeface="Gadugi" panose="020B0502040204020203" pitchFamily="34" charset="0"/>
                <a:ea typeface="微软雅黑 Light" panose="020B0502040204020203" pitchFamily="34" charset="-122"/>
              </a:rPr>
              <a:t>Ni Liao</a:t>
            </a:r>
            <a:endParaRPr lang="zh-CN" altLang="en-US" sz="7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0032" y="64969"/>
            <a:ext cx="2791968" cy="110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59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CC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11500" dirty="0" err="1" smtClean="0">
                <a:solidFill>
                  <a:schemeClr val="bg1"/>
                </a:solidFill>
                <a:latin typeface="Sukhumvit Set Text" charset="-34"/>
                <a:ea typeface="Sukhumvit Set Text" charset="-34"/>
                <a:cs typeface="Sukhumvit Set Text" charset="-34"/>
              </a:rPr>
              <a:t>SafeKeeper</a:t>
            </a:r>
            <a:endParaRPr lang="zh-CN" altLang="en-US" sz="11500" dirty="0">
              <a:solidFill>
                <a:schemeClr val="bg1"/>
              </a:solidFill>
              <a:latin typeface="Sukhumvit Set Text" charset="-34"/>
              <a:ea typeface="Sukhumvit Set Text" charset="-34"/>
              <a:cs typeface="Sukhumvit Set Text" charset="-34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733" y="3287713"/>
            <a:ext cx="10092837" cy="1655762"/>
          </a:xfrm>
        </p:spPr>
        <p:txBody>
          <a:bodyPr anchor="ctr" anchorCtr="0">
            <a:normAutofit/>
          </a:bodyPr>
          <a:lstStyle/>
          <a:p>
            <a:r>
              <a:rPr lang="en-US" altLang="zh-CN" sz="4800" dirty="0" smtClean="0">
                <a:solidFill>
                  <a:schemeClr val="bg1"/>
                </a:solidFill>
                <a:latin typeface="Mishafi Gold" charset="-78"/>
                <a:ea typeface="Mishafi Gold" charset="-78"/>
                <a:cs typeface="Mishafi Gold" charset="-78"/>
              </a:rPr>
              <a:t>Always Keep </a:t>
            </a:r>
            <a:r>
              <a:rPr lang="en-US" altLang="zh-CN" sz="4800" dirty="0">
                <a:solidFill>
                  <a:schemeClr val="bg1"/>
                </a:solidFill>
                <a:latin typeface="Mishafi Gold" charset="-78"/>
                <a:ea typeface="Mishafi Gold" charset="-78"/>
                <a:cs typeface="Mishafi Gold" charset="-78"/>
              </a:rPr>
              <a:t>Y</a:t>
            </a:r>
            <a:r>
              <a:rPr lang="en-US" altLang="zh-CN" sz="4800" dirty="0" smtClean="0">
                <a:solidFill>
                  <a:schemeClr val="bg1"/>
                </a:solidFill>
                <a:latin typeface="Mishafi Gold" charset="-78"/>
                <a:ea typeface="Mishafi Gold" charset="-78"/>
                <a:cs typeface="Mishafi Gold" charset="-78"/>
              </a:rPr>
              <a:t>our </a:t>
            </a:r>
            <a:r>
              <a:rPr lang="en-US" altLang="zh-CN" sz="4800" dirty="0">
                <a:solidFill>
                  <a:schemeClr val="bg1"/>
                </a:solidFill>
                <a:latin typeface="Mishafi Gold" charset="-78"/>
                <a:ea typeface="Mishafi Gold" charset="-78"/>
                <a:cs typeface="Mishafi Gold" charset="-78"/>
              </a:rPr>
              <a:t>S</a:t>
            </a:r>
            <a:r>
              <a:rPr lang="en-US" altLang="zh-CN" sz="4800" dirty="0" smtClean="0">
                <a:solidFill>
                  <a:schemeClr val="bg1"/>
                </a:solidFill>
                <a:latin typeface="Mishafi Gold" charset="-78"/>
                <a:ea typeface="Mishafi Gold" charset="-78"/>
                <a:cs typeface="Mishafi Gold" charset="-78"/>
              </a:rPr>
              <a:t>afety in Mind !</a:t>
            </a:r>
            <a:endParaRPr lang="zh-CN" altLang="en-US" sz="4800" dirty="0">
              <a:solidFill>
                <a:schemeClr val="bg1"/>
              </a:solidFill>
              <a:latin typeface="Mishafi Gold" charset="-78"/>
              <a:ea typeface="Mishafi Gold" charset="-78"/>
              <a:cs typeface="Mishafi Gold" charset="-78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21" t="23333" r="20729" b="31528"/>
          <a:stretch/>
        </p:blipFill>
        <p:spPr>
          <a:xfrm>
            <a:off x="9574309" y="5229225"/>
            <a:ext cx="2036666" cy="100290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88" y="107689"/>
            <a:ext cx="2791968" cy="110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994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929896"/>
          </a:xfrm>
          <a:solidFill>
            <a:srgbClr val="FACC7E"/>
          </a:solidFill>
        </p:spPr>
        <p:txBody>
          <a:bodyPr/>
          <a:lstStyle/>
          <a:p>
            <a:r>
              <a:rPr kumimoji="1" lang="en-US" altLang="zh-CN" dirty="0" smtClean="0">
                <a:solidFill>
                  <a:srgbClr val="FFFFFF"/>
                </a:solidFill>
              </a:rPr>
              <a:t>Background</a:t>
            </a:r>
            <a:r>
              <a:rPr kumimoji="1" lang="zh-CN" altLang="en-US" dirty="0" smtClean="0">
                <a:solidFill>
                  <a:srgbClr val="FFFFFF"/>
                </a:solidFill>
              </a:rPr>
              <a:t> </a:t>
            </a:r>
            <a:r>
              <a:rPr kumimoji="1" lang="en-US" altLang="zh-CN" dirty="0" smtClean="0">
                <a:solidFill>
                  <a:srgbClr val="FFFFFF"/>
                </a:solidFill>
              </a:rPr>
              <a:t>-</a:t>
            </a:r>
            <a:r>
              <a:rPr kumimoji="1" lang="zh-CN" altLang="en-US" dirty="0" smtClean="0">
                <a:solidFill>
                  <a:srgbClr val="FFFFFF"/>
                </a:solidFill>
              </a:rPr>
              <a:t> </a:t>
            </a:r>
            <a:r>
              <a:rPr kumimoji="1" lang="en-US" altLang="zh-CN" dirty="0" smtClean="0">
                <a:solidFill>
                  <a:srgbClr val="FFFFFF"/>
                </a:solidFill>
              </a:rPr>
              <a:t>Solitary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935" y="2161369"/>
            <a:ext cx="5987845" cy="312841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6935902" y="2161369"/>
            <a:ext cx="4621161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ea typeface="Bradley Hand" charset="0"/>
                <a:cs typeface="Bradley Hand" charset="0"/>
              </a:rPr>
              <a:t>Globally</a:t>
            </a:r>
            <a:endParaRPr lang="zh-CN" altLang="en-US" sz="2400" dirty="0" smtClean="0">
              <a:ea typeface="Bradley Hand" charset="0"/>
              <a:cs typeface="Bradley Hand" charset="0"/>
            </a:endParaRPr>
          </a:p>
          <a:p>
            <a:r>
              <a:rPr lang="zh-CN" altLang="en-US" sz="2400" dirty="0">
                <a:ea typeface="Bradley Hand" charset="0"/>
                <a:cs typeface="Bradley Hand" charset="0"/>
              </a:rPr>
              <a:t>	</a:t>
            </a:r>
            <a:r>
              <a:rPr lang="en-US" altLang="zh-CN" sz="2400" dirty="0" smtClean="0">
                <a:ea typeface="Bradley Hand" charset="0"/>
                <a:cs typeface="Bradley Hand" charset="0"/>
              </a:rPr>
              <a:t>1996</a:t>
            </a:r>
            <a:r>
              <a:rPr lang="zh-CN" altLang="en-US" sz="2400" dirty="0" smtClean="0">
                <a:ea typeface="Bradley Hand" charset="0"/>
                <a:cs typeface="Bradley Hand" charset="0"/>
              </a:rPr>
              <a:t> </a:t>
            </a:r>
            <a:r>
              <a:rPr lang="en-US" altLang="zh-CN" sz="2400" dirty="0" smtClean="0">
                <a:ea typeface="Bradley Hand" charset="0"/>
                <a:cs typeface="Bradley Hand" charset="0"/>
                <a:sym typeface="Wingdings"/>
              </a:rPr>
              <a:t></a:t>
            </a:r>
            <a:r>
              <a:rPr lang="zh-CN" altLang="en-US" sz="2400" dirty="0" smtClean="0">
                <a:ea typeface="Bradley Hand" charset="0"/>
                <a:cs typeface="Bradley Hand" charset="0"/>
                <a:sym typeface="Wingdings"/>
              </a:rPr>
              <a:t> </a:t>
            </a:r>
            <a:r>
              <a:rPr lang="en-US" altLang="zh-CN" sz="2400" dirty="0" smtClean="0">
                <a:ea typeface="Bradley Hand" charset="0"/>
                <a:cs typeface="Bradley Hand" charset="0"/>
                <a:sym typeface="Wingdings"/>
              </a:rPr>
              <a:t>2006</a:t>
            </a:r>
            <a:endParaRPr lang="zh-CN" altLang="en-US" sz="2400" dirty="0" smtClean="0">
              <a:ea typeface="Bradley Hand" charset="0"/>
              <a:cs typeface="Bradley Hand" charset="0"/>
            </a:endParaRPr>
          </a:p>
          <a:p>
            <a:r>
              <a:rPr lang="zh-CN" altLang="en-US" sz="2400" dirty="0">
                <a:ea typeface="Bradley Hand" charset="0"/>
                <a:cs typeface="Bradley Hand" charset="0"/>
              </a:rPr>
              <a:t>	</a:t>
            </a:r>
            <a:r>
              <a:rPr lang="en-US" altLang="zh-CN" sz="2400" dirty="0" smtClean="0">
                <a:ea typeface="Bradley Hand" charset="0"/>
                <a:cs typeface="Bradley Hand" charset="0"/>
              </a:rPr>
              <a:t>153</a:t>
            </a:r>
            <a:r>
              <a:rPr lang="zh-CN" altLang="en-US" sz="2400" dirty="0" smtClean="0">
                <a:ea typeface="Bradley Hand" charset="0"/>
                <a:cs typeface="Bradley Hand" charset="0"/>
              </a:rPr>
              <a:t>  </a:t>
            </a:r>
            <a:r>
              <a:rPr lang="zh-CN" altLang="en-US" sz="2400" dirty="0" smtClean="0">
                <a:ea typeface="Bradley Hand" charset="0"/>
                <a:cs typeface="Bradley Hand" charset="0"/>
                <a:sym typeface="Wingdings"/>
              </a:rPr>
              <a:t> </a:t>
            </a:r>
            <a:r>
              <a:rPr lang="en-US" altLang="zh-CN" sz="2400" dirty="0" smtClean="0">
                <a:ea typeface="Bradley Hand" charset="0"/>
                <a:cs typeface="Bradley Hand" charset="0"/>
                <a:sym typeface="Wingdings"/>
              </a:rPr>
              <a:t>202</a:t>
            </a:r>
            <a:r>
              <a:rPr lang="zh-CN" altLang="en-US" sz="2400" dirty="0" smtClean="0">
                <a:ea typeface="Bradley Hand" charset="0"/>
                <a:cs typeface="Bradley Hand" charset="0"/>
                <a:sym typeface="Wingdings"/>
              </a:rPr>
              <a:t> </a:t>
            </a:r>
            <a:r>
              <a:rPr lang="en-US" altLang="zh-CN" sz="2400" dirty="0" smtClean="0">
                <a:ea typeface="Bradley Hand" charset="0"/>
                <a:cs typeface="Bradley Hand" charset="0"/>
                <a:sym typeface="Wingdings"/>
              </a:rPr>
              <a:t>millions</a:t>
            </a:r>
            <a:endParaRPr lang="zh-CN" altLang="en-US" sz="2400" dirty="0">
              <a:ea typeface="Bradley Hand" charset="0"/>
              <a:cs typeface="Bradley Hand" charset="0"/>
              <a:sym typeface="Wingdings"/>
            </a:endParaRPr>
          </a:p>
          <a:p>
            <a:r>
              <a:rPr lang="zh-CN" altLang="en-US" sz="2400" b="1" dirty="0" smtClean="0">
                <a:solidFill>
                  <a:srgbClr val="2B2B2B"/>
                </a:solidFill>
                <a:ea typeface="Bradley Hand" charset="0"/>
                <a:cs typeface="Bradley Hand" charset="0"/>
                <a:sym typeface="Wingdings"/>
              </a:rPr>
              <a:t>	</a:t>
            </a:r>
            <a:r>
              <a:rPr lang="zh-CN" altLang="en-US" sz="2400" b="1" dirty="0">
                <a:solidFill>
                  <a:srgbClr val="2B2B2B"/>
                </a:solidFill>
                <a:ea typeface="Bradley Hand" charset="0"/>
                <a:cs typeface="Bradley Hand" charset="0"/>
                <a:sym typeface="Wingdings"/>
              </a:rPr>
              <a:t> </a:t>
            </a:r>
            <a:r>
              <a:rPr lang="zh-CN" altLang="en-US" sz="2400" b="1" dirty="0" smtClean="0">
                <a:solidFill>
                  <a:srgbClr val="2B2B2B"/>
                </a:solidFill>
                <a:ea typeface="Bradley Hand" charset="0"/>
                <a:cs typeface="Bradley Hand" charset="0"/>
                <a:sym typeface="Wingdings"/>
              </a:rPr>
              <a:t>     </a:t>
            </a:r>
            <a:r>
              <a:rPr lang="en-US" altLang="zh-CN" sz="2400" b="1" dirty="0" smtClean="0">
                <a:solidFill>
                  <a:srgbClr val="2B2B2B"/>
                </a:solidFill>
                <a:ea typeface="Bradley Hand" charset="0"/>
                <a:cs typeface="Bradley Hand" charset="0"/>
                <a:sym typeface="Wingdings"/>
              </a:rPr>
              <a:t>+</a:t>
            </a:r>
            <a:r>
              <a:rPr lang="en-US" altLang="zh-CN" sz="2400" b="1" dirty="0" smtClean="0">
                <a:solidFill>
                  <a:srgbClr val="2B2B2B"/>
                </a:solidFill>
                <a:ea typeface="Bradley Hand" charset="0"/>
                <a:cs typeface="Bradley Hand" charset="0"/>
              </a:rPr>
              <a:t>33%</a:t>
            </a:r>
            <a:endParaRPr lang="zh-CN" altLang="en-US" sz="2400" b="1" dirty="0" smtClean="0">
              <a:solidFill>
                <a:srgbClr val="2B2B2B"/>
              </a:solidFill>
              <a:ea typeface="Bradley Hand" charset="0"/>
              <a:cs typeface="Bradley Hand" charset="0"/>
            </a:endParaRPr>
          </a:p>
          <a:p>
            <a:endParaRPr lang="zh-CN" altLang="en-US" sz="2400" dirty="0" smtClean="0">
              <a:ea typeface="Bradley Hand" charset="0"/>
              <a:cs typeface="Bradley Hand" charset="0"/>
            </a:endParaRPr>
          </a:p>
          <a:p>
            <a:r>
              <a:rPr lang="en-US" altLang="zh-CN" sz="2400" dirty="0" smtClean="0">
                <a:ea typeface="Bradley Hand" charset="0"/>
                <a:cs typeface="Bradley Hand" charset="0"/>
              </a:rPr>
              <a:t>In</a:t>
            </a:r>
            <a:r>
              <a:rPr lang="zh-CN" altLang="en-US" sz="2400" dirty="0" smtClean="0">
                <a:ea typeface="Bradley Hand" charset="0"/>
                <a:cs typeface="Bradley Hand" charset="0"/>
              </a:rPr>
              <a:t> </a:t>
            </a:r>
            <a:r>
              <a:rPr lang="en-US" altLang="zh-CN" sz="2400" dirty="0" smtClean="0">
                <a:ea typeface="Bradley Hand" charset="0"/>
                <a:cs typeface="Bradley Hand" charset="0"/>
              </a:rPr>
              <a:t>China</a:t>
            </a:r>
            <a:endParaRPr lang="zh-CN" altLang="en-US" sz="2400" dirty="0" smtClean="0">
              <a:ea typeface="Bradley Hand" charset="0"/>
              <a:cs typeface="Bradley Hand" charset="0"/>
            </a:endParaRPr>
          </a:p>
          <a:p>
            <a:r>
              <a:rPr lang="zh-CN" altLang="en-US" sz="2400" dirty="0">
                <a:ea typeface="Bradley Hand" charset="0"/>
                <a:cs typeface="Bradley Hand" charset="0"/>
              </a:rPr>
              <a:t>	</a:t>
            </a:r>
            <a:r>
              <a:rPr lang="en-US" altLang="zh-CN" sz="2400" dirty="0" smtClean="0">
                <a:ea typeface="Bradley Hand" charset="0"/>
                <a:cs typeface="Bradley Hand" charset="0"/>
              </a:rPr>
              <a:t>1990</a:t>
            </a:r>
            <a:r>
              <a:rPr lang="zh-CN" altLang="en-US" sz="2400" dirty="0" smtClean="0">
                <a:ea typeface="Bradley Hand" charset="0"/>
                <a:cs typeface="Bradley Hand" charset="0"/>
              </a:rPr>
              <a:t> </a:t>
            </a:r>
            <a:r>
              <a:rPr lang="en-US" altLang="zh-CN" sz="2400" dirty="0" smtClean="0">
                <a:ea typeface="Bradley Hand" charset="0"/>
                <a:cs typeface="Bradley Hand" charset="0"/>
                <a:sym typeface="Wingdings"/>
              </a:rPr>
              <a:t></a:t>
            </a:r>
            <a:r>
              <a:rPr lang="zh-CN" altLang="en-US" sz="2400" dirty="0" smtClean="0">
                <a:ea typeface="Bradley Hand" charset="0"/>
                <a:cs typeface="Bradley Hand" charset="0"/>
                <a:sym typeface="Wingdings"/>
              </a:rPr>
              <a:t> </a:t>
            </a:r>
            <a:r>
              <a:rPr lang="en-US" altLang="zh-CN" sz="2400" dirty="0" smtClean="0">
                <a:ea typeface="Bradley Hand" charset="0"/>
                <a:cs typeface="Bradley Hand" charset="0"/>
                <a:sym typeface="Wingdings"/>
              </a:rPr>
              <a:t>2013</a:t>
            </a:r>
            <a:endParaRPr lang="zh-CN" altLang="en-US" sz="2400" dirty="0" smtClean="0">
              <a:ea typeface="Bradley Hand" charset="0"/>
              <a:cs typeface="Bradley Hand" charset="0"/>
              <a:sym typeface="Wingdings"/>
            </a:endParaRPr>
          </a:p>
          <a:p>
            <a:r>
              <a:rPr lang="zh-CN" altLang="en-US" sz="2400" dirty="0">
                <a:ea typeface="Bradley Hand" charset="0"/>
                <a:cs typeface="Bradley Hand" charset="0"/>
                <a:sym typeface="Wingdings"/>
              </a:rPr>
              <a:t>	</a:t>
            </a:r>
            <a:r>
              <a:rPr lang="en-US" altLang="zh-CN" sz="2400" dirty="0" smtClean="0">
                <a:ea typeface="Bradley Hand" charset="0"/>
                <a:cs typeface="Bradley Hand" charset="0"/>
                <a:sym typeface="Wingdings"/>
              </a:rPr>
              <a:t>6%</a:t>
            </a:r>
            <a:r>
              <a:rPr lang="zh-CN" altLang="en-US" sz="2400" dirty="0" smtClean="0">
                <a:ea typeface="Bradley Hand" charset="0"/>
                <a:cs typeface="Bradley Hand" charset="0"/>
                <a:sym typeface="Wingdings"/>
              </a:rPr>
              <a:t>    </a:t>
            </a:r>
            <a:r>
              <a:rPr lang="en-US" altLang="zh-CN" sz="2400" dirty="0" smtClean="0">
                <a:ea typeface="Bradley Hand" charset="0"/>
                <a:cs typeface="Bradley Hand" charset="0"/>
                <a:sym typeface="Wingdings"/>
              </a:rPr>
              <a:t></a:t>
            </a:r>
            <a:r>
              <a:rPr lang="zh-CN" altLang="en-US" sz="2400" dirty="0" smtClean="0">
                <a:ea typeface="Bradley Hand" charset="0"/>
                <a:cs typeface="Bradley Hand" charset="0"/>
                <a:sym typeface="Wingdings"/>
              </a:rPr>
              <a:t> </a:t>
            </a:r>
            <a:r>
              <a:rPr lang="en-US" altLang="zh-CN" sz="2400" dirty="0" smtClean="0">
                <a:ea typeface="Bradley Hand" charset="0"/>
                <a:cs typeface="Bradley Hand" charset="0"/>
                <a:sym typeface="Wingdings"/>
              </a:rPr>
              <a:t>14.6%</a:t>
            </a:r>
            <a:endParaRPr lang="zh-CN" altLang="en-US" sz="2400" dirty="0" smtClean="0">
              <a:ea typeface="Bradley Hand" charset="0"/>
              <a:cs typeface="Bradley Ha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463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929896"/>
          </a:xfrm>
          <a:solidFill>
            <a:srgbClr val="FACC7E"/>
          </a:solidFill>
        </p:spPr>
        <p:txBody>
          <a:bodyPr>
            <a:normAutofit/>
          </a:bodyPr>
          <a:lstStyle/>
          <a:p>
            <a:r>
              <a:rPr kumimoji="1" lang="en-US" altLang="zh-CN" dirty="0" smtClean="0">
                <a:solidFill>
                  <a:srgbClr val="FFFFFF"/>
                </a:solidFill>
              </a:rPr>
              <a:t>Background</a:t>
            </a:r>
            <a:r>
              <a:rPr kumimoji="1" lang="zh-CN" altLang="en-US" dirty="0" smtClean="0">
                <a:solidFill>
                  <a:srgbClr val="FFFFFF"/>
                </a:solidFill>
              </a:rPr>
              <a:t> </a:t>
            </a:r>
            <a:r>
              <a:rPr kumimoji="1" lang="en-US" altLang="zh-CN" dirty="0" smtClean="0">
                <a:solidFill>
                  <a:srgbClr val="FFFFFF"/>
                </a:solidFill>
              </a:rPr>
              <a:t>–</a:t>
            </a:r>
            <a:r>
              <a:rPr kumimoji="1" lang="zh-CN" altLang="en-US" dirty="0" smtClean="0">
                <a:solidFill>
                  <a:srgbClr val="FFFFFF"/>
                </a:solidFill>
              </a:rPr>
              <a:t> </a:t>
            </a:r>
            <a:r>
              <a:rPr kumimoji="1" lang="en-US" altLang="zh-CN" dirty="0" smtClean="0">
                <a:solidFill>
                  <a:srgbClr val="FFFFFF"/>
                </a:solidFill>
              </a:rPr>
              <a:t>Safety</a:t>
            </a:r>
            <a:r>
              <a:rPr kumimoji="1" lang="zh-CN" altLang="en-US" dirty="0" smtClean="0">
                <a:solidFill>
                  <a:srgbClr val="FFFFFF"/>
                </a:solidFill>
              </a:rPr>
              <a:t> </a:t>
            </a:r>
            <a:r>
              <a:rPr kumimoji="1" lang="en-US" altLang="zh-CN" dirty="0" smtClean="0">
                <a:solidFill>
                  <a:srgbClr val="FFFFFF"/>
                </a:solidFill>
              </a:rPr>
              <a:t>and</a:t>
            </a:r>
            <a:r>
              <a:rPr kumimoji="1" lang="zh-CN" altLang="en-US" dirty="0" smtClean="0">
                <a:solidFill>
                  <a:srgbClr val="FFFFFF"/>
                </a:solidFill>
              </a:rPr>
              <a:t> </a:t>
            </a:r>
            <a:r>
              <a:rPr kumimoji="1" lang="en-US" altLang="zh-CN" dirty="0" smtClean="0">
                <a:solidFill>
                  <a:srgbClr val="FFFFFF"/>
                </a:solidFill>
              </a:rPr>
              <a:t>Care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4434" y="2110154"/>
            <a:ext cx="4478489" cy="392763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0025" y="2834255"/>
            <a:ext cx="3717288" cy="247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137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929896"/>
          </a:xfrm>
          <a:solidFill>
            <a:srgbClr val="FACC7E"/>
          </a:solidFill>
        </p:spPr>
        <p:txBody>
          <a:bodyPr/>
          <a:lstStyle/>
          <a:p>
            <a:r>
              <a:rPr kumimoji="1" lang="en-US" altLang="zh-CN" dirty="0" smtClean="0">
                <a:solidFill>
                  <a:srgbClr val="FFFFFF"/>
                </a:solidFill>
              </a:rPr>
              <a:t>Leave Home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952500" cy="990600"/>
          </a:xfrm>
          <a:prstGeom prst="rect">
            <a:avLst/>
          </a:prstGeom>
        </p:spPr>
      </p:pic>
      <p:sp>
        <p:nvSpPr>
          <p:cNvPr id="5" name="矩形标注 4"/>
          <p:cNvSpPr/>
          <p:nvPr/>
        </p:nvSpPr>
        <p:spPr>
          <a:xfrm>
            <a:off x="2628825" y="2144109"/>
            <a:ext cx="5836749" cy="672115"/>
          </a:xfrm>
          <a:prstGeom prst="wedgeRectCallout">
            <a:avLst>
              <a:gd name="adj1" fmla="val -64631"/>
              <a:gd name="adj2" fmla="val -5754"/>
            </a:avLst>
          </a:prstGeom>
          <a:solidFill>
            <a:srgbClr val="BBC4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/>
              <a:t>Alexa, </a:t>
            </a:r>
            <a:r>
              <a:rPr kumimoji="1" lang="en-US" altLang="zh-CN" sz="2800" dirty="0" smtClean="0"/>
              <a:t>Open </a:t>
            </a:r>
            <a:r>
              <a:rPr kumimoji="1" lang="en-US" altLang="zh-CN" sz="2800" dirty="0" err="1"/>
              <a:t>SafeKeeper</a:t>
            </a:r>
            <a:r>
              <a:rPr kumimoji="1" lang="en-US" altLang="zh-CN" sz="2800" dirty="0"/>
              <a:t>, I‘m leaving.</a:t>
            </a:r>
            <a:endParaRPr kumimoji="1" lang="zh-CN" altLang="en-US" sz="2800" dirty="0"/>
          </a:p>
        </p:txBody>
      </p:sp>
      <p:sp>
        <p:nvSpPr>
          <p:cNvPr id="6" name="矩形标注 5"/>
          <p:cNvSpPr/>
          <p:nvPr/>
        </p:nvSpPr>
        <p:spPr>
          <a:xfrm>
            <a:off x="1474839" y="3134709"/>
            <a:ext cx="6076843" cy="740979"/>
          </a:xfrm>
          <a:prstGeom prst="wedgeRectCallout">
            <a:avLst>
              <a:gd name="adj1" fmla="val 77191"/>
              <a:gd name="adj2" fmla="val 5054"/>
            </a:avLst>
          </a:prstGeom>
          <a:solidFill>
            <a:srgbClr val="BBC4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 smtClean="0"/>
              <a:t>Naomi, have a nice day and see you. </a:t>
            </a:r>
            <a:endParaRPr kumimoji="1" lang="zh-CN" altLang="en-US" sz="28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1375" y="2954558"/>
            <a:ext cx="1770993" cy="1180662"/>
          </a:xfrm>
          <a:prstGeom prst="rect">
            <a:avLst/>
          </a:prstGeom>
        </p:spPr>
      </p:pic>
      <p:sp>
        <p:nvSpPr>
          <p:cNvPr id="8" name="线形标注 1 7"/>
          <p:cNvSpPr/>
          <p:nvPr/>
        </p:nvSpPr>
        <p:spPr>
          <a:xfrm>
            <a:off x="4590396" y="4650828"/>
            <a:ext cx="6321972" cy="1526135"/>
          </a:xfrm>
          <a:prstGeom prst="borderCallout1">
            <a:avLst>
              <a:gd name="adj1" fmla="val -1468"/>
              <a:gd name="adj2" fmla="val 84546"/>
              <a:gd name="adj3" fmla="val -45472"/>
              <a:gd name="adj4" fmla="val 84702"/>
            </a:avLst>
          </a:prstGeom>
          <a:solidFill>
            <a:srgbClr val="BBC4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2800" dirty="0" smtClean="0"/>
              <a:t>Set two events on Naomi’s calendar:</a:t>
            </a:r>
          </a:p>
          <a:p>
            <a:pPr marL="457200" indent="-457200">
              <a:buFont typeface="Arial" charset="0"/>
              <a:buChar char="•"/>
            </a:pPr>
            <a:r>
              <a:rPr kumimoji="1" lang="en-US" altLang="zh-CN" sz="2800" dirty="0"/>
              <a:t>R</a:t>
            </a:r>
            <a:r>
              <a:rPr kumimoji="1" lang="en-US" altLang="zh-CN" sz="2800" dirty="0" smtClean="0"/>
              <a:t>emind Naomi</a:t>
            </a:r>
          </a:p>
          <a:p>
            <a:pPr marL="457200" indent="-457200">
              <a:buFont typeface="Arial" charset="0"/>
              <a:buChar char="•"/>
            </a:pPr>
            <a:r>
              <a:rPr kumimoji="1" lang="en-US" altLang="zh-CN" sz="2800" dirty="0"/>
              <a:t>I</a:t>
            </a:r>
            <a:r>
              <a:rPr kumimoji="1" lang="en-US" altLang="zh-CN" sz="2800" dirty="0" smtClean="0"/>
              <a:t>nform Emergency Contact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72302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952500" cy="990600"/>
          </a:xfrm>
          <a:prstGeom prst="rect">
            <a:avLst/>
          </a:prstGeom>
        </p:spPr>
      </p:pic>
      <p:sp>
        <p:nvSpPr>
          <p:cNvPr id="5" name="矩形标注 4"/>
          <p:cNvSpPr/>
          <p:nvPr/>
        </p:nvSpPr>
        <p:spPr>
          <a:xfrm>
            <a:off x="2603715" y="2144110"/>
            <a:ext cx="5520377" cy="672114"/>
          </a:xfrm>
          <a:prstGeom prst="wedgeRectCallout">
            <a:avLst>
              <a:gd name="adj1" fmla="val -64683"/>
              <a:gd name="adj2" fmla="val -19590"/>
            </a:avLst>
          </a:prstGeom>
          <a:solidFill>
            <a:srgbClr val="BBC4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/>
              <a:t>Alexa, </a:t>
            </a:r>
            <a:r>
              <a:rPr kumimoji="1" lang="en-US" altLang="zh-CN" sz="2800" dirty="0" smtClean="0"/>
              <a:t>Open </a:t>
            </a:r>
            <a:r>
              <a:rPr kumimoji="1" lang="en-US" altLang="zh-CN" sz="2800" dirty="0" err="1"/>
              <a:t>SafeKeeper</a:t>
            </a:r>
            <a:r>
              <a:rPr kumimoji="1" lang="en-US" altLang="zh-CN" sz="2800" dirty="0"/>
              <a:t>, I‘m </a:t>
            </a:r>
            <a:r>
              <a:rPr kumimoji="1" lang="en-US" altLang="zh-CN" sz="2800" dirty="0" smtClean="0"/>
              <a:t>home.</a:t>
            </a:r>
            <a:endParaRPr kumimoji="1" lang="zh-CN" altLang="en-US" sz="2800" dirty="0"/>
          </a:p>
        </p:txBody>
      </p:sp>
      <p:sp>
        <p:nvSpPr>
          <p:cNvPr id="6" name="矩形标注 5"/>
          <p:cNvSpPr/>
          <p:nvPr/>
        </p:nvSpPr>
        <p:spPr>
          <a:xfrm>
            <a:off x="4240924" y="3169443"/>
            <a:ext cx="4035972" cy="740979"/>
          </a:xfrm>
          <a:prstGeom prst="wedgeRectCallout">
            <a:avLst>
              <a:gd name="adj1" fmla="val 77191"/>
              <a:gd name="adj2" fmla="val 5054"/>
            </a:avLst>
          </a:prstGeom>
          <a:solidFill>
            <a:srgbClr val="BBC4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smtClean="0"/>
              <a:t>Naomi, welcome home.</a:t>
            </a:r>
            <a:endParaRPr kumimoji="1" lang="zh-CN" altLang="en-US" sz="28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1375" y="2954558"/>
            <a:ext cx="1770993" cy="1180662"/>
          </a:xfrm>
          <a:prstGeom prst="rect">
            <a:avLst/>
          </a:prstGeom>
        </p:spPr>
      </p:pic>
      <p:sp>
        <p:nvSpPr>
          <p:cNvPr id="8" name="线形标注 1 7"/>
          <p:cNvSpPr/>
          <p:nvPr/>
        </p:nvSpPr>
        <p:spPr>
          <a:xfrm>
            <a:off x="4590396" y="4819974"/>
            <a:ext cx="6321972" cy="1356990"/>
          </a:xfrm>
          <a:prstGeom prst="borderCallout1">
            <a:avLst>
              <a:gd name="adj1" fmla="val 2847"/>
              <a:gd name="adj2" fmla="val 83321"/>
              <a:gd name="adj3" fmla="val -80595"/>
              <a:gd name="adj4" fmla="val 83455"/>
            </a:avLst>
          </a:prstGeom>
          <a:solidFill>
            <a:srgbClr val="BBC4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2800" dirty="0" smtClean="0"/>
              <a:t>Cancel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two events on Naomi’s calendar:</a:t>
            </a:r>
          </a:p>
          <a:p>
            <a:pPr marL="457200" indent="-457200">
              <a:buFont typeface="Arial" charset="0"/>
              <a:buChar char="•"/>
            </a:pPr>
            <a:r>
              <a:rPr kumimoji="1" lang="en-US" altLang="zh-CN" sz="2800" dirty="0"/>
              <a:t>R</a:t>
            </a:r>
            <a:r>
              <a:rPr kumimoji="1" lang="en-US" altLang="zh-CN" sz="2800" dirty="0" smtClean="0"/>
              <a:t>emind Naomi</a:t>
            </a:r>
          </a:p>
          <a:p>
            <a:pPr marL="457200" indent="-457200">
              <a:buFont typeface="Arial" charset="0"/>
              <a:buChar char="•"/>
            </a:pPr>
            <a:r>
              <a:rPr kumimoji="1" lang="en-US" altLang="zh-CN" sz="2800" dirty="0"/>
              <a:t>I</a:t>
            </a:r>
            <a:r>
              <a:rPr kumimoji="1" lang="en-US" altLang="zh-CN" sz="2800" dirty="0" smtClean="0"/>
              <a:t>nform Emergency Contact</a:t>
            </a:r>
            <a:endParaRPr kumimoji="1" lang="zh-CN" altLang="en-US" sz="2800" dirty="0"/>
          </a:p>
        </p:txBody>
      </p:sp>
      <p:sp>
        <p:nvSpPr>
          <p:cNvPr id="9" name="标题 1"/>
          <p:cNvSpPr txBox="1">
            <a:spLocks/>
          </p:cNvSpPr>
          <p:nvPr/>
        </p:nvSpPr>
        <p:spPr>
          <a:xfrm>
            <a:off x="0" y="2"/>
            <a:ext cx="12192000" cy="929896"/>
          </a:xfrm>
          <a:prstGeom prst="rect">
            <a:avLst/>
          </a:prstGeom>
          <a:solidFill>
            <a:srgbClr val="FACC7E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>
                <a:solidFill>
                  <a:srgbClr val="FFFFFF"/>
                </a:solidFill>
              </a:rPr>
              <a:t>Arrive Home in Time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395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 2"/>
          <p:cNvGrpSpPr/>
          <p:nvPr/>
        </p:nvGrpSpPr>
        <p:grpSpPr>
          <a:xfrm>
            <a:off x="2029937" y="2526467"/>
            <a:ext cx="8391771" cy="1982836"/>
            <a:chOff x="1273799" y="2561636"/>
            <a:chExt cx="8391771" cy="1982836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94233" y="2561636"/>
              <a:ext cx="952500" cy="990600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79214" y="3458116"/>
              <a:ext cx="1086356" cy="1086356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73799" y="3156525"/>
              <a:ext cx="507709" cy="1060510"/>
            </a:xfrm>
            <a:prstGeom prst="rect">
              <a:avLst/>
            </a:prstGeom>
          </p:spPr>
        </p:pic>
        <p:cxnSp>
          <p:nvCxnSpPr>
            <p:cNvPr id="21" name="直线箭头连接符 20"/>
            <p:cNvCxnSpPr/>
            <p:nvPr/>
          </p:nvCxnSpPr>
          <p:spPr>
            <a:xfrm flipV="1">
              <a:off x="1781508" y="3310759"/>
              <a:ext cx="2017982" cy="15765"/>
            </a:xfrm>
            <a:prstGeom prst="straightConnector1">
              <a:avLst/>
            </a:prstGeom>
            <a:ln w="63500">
              <a:solidFill>
                <a:srgbClr val="BBC4E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线箭头连接符 22"/>
            <p:cNvCxnSpPr/>
            <p:nvPr/>
          </p:nvCxnSpPr>
          <p:spPr>
            <a:xfrm>
              <a:off x="1781508" y="4001294"/>
              <a:ext cx="6676692" cy="0"/>
            </a:xfrm>
            <a:prstGeom prst="straightConnector1">
              <a:avLst/>
            </a:prstGeom>
            <a:ln w="63500">
              <a:solidFill>
                <a:srgbClr val="BBC4E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26"/>
            <p:cNvSpPr txBox="1"/>
            <p:nvPr/>
          </p:nvSpPr>
          <p:spPr>
            <a:xfrm>
              <a:off x="2003805" y="2917879"/>
              <a:ext cx="13484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 dirty="0" smtClean="0"/>
                <a:t>Message</a:t>
              </a:r>
              <a:endParaRPr kumimoji="1" lang="zh-CN" altLang="en-US" sz="2400" dirty="0"/>
            </a:p>
          </p:txBody>
        </p:sp>
        <p:cxnSp>
          <p:nvCxnSpPr>
            <p:cNvPr id="29" name="直线箭头连接符 28"/>
            <p:cNvCxnSpPr/>
            <p:nvPr/>
          </p:nvCxnSpPr>
          <p:spPr>
            <a:xfrm>
              <a:off x="4746733" y="3056936"/>
              <a:ext cx="1953612" cy="944358"/>
            </a:xfrm>
            <a:prstGeom prst="straightConnector1">
              <a:avLst/>
            </a:prstGeom>
            <a:ln w="63500">
              <a:solidFill>
                <a:srgbClr val="BBC4E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/>
            <p:cNvSpPr txBox="1"/>
            <p:nvPr/>
          </p:nvSpPr>
          <p:spPr>
            <a:xfrm>
              <a:off x="5519269" y="3109550"/>
              <a:ext cx="11480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 dirty="0" smtClean="0"/>
                <a:t>Disable</a:t>
              </a:r>
              <a:endParaRPr kumimoji="1" lang="zh-CN" altLang="en-US" sz="2000" dirty="0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563151" y="4001373"/>
              <a:ext cx="13484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 dirty="0" smtClean="0"/>
                <a:t>Message</a:t>
              </a:r>
              <a:endParaRPr kumimoji="1" lang="zh-CN" altLang="en-US" sz="2000" dirty="0"/>
            </a:p>
          </p:txBody>
        </p:sp>
      </p:grpSp>
      <p:sp>
        <p:nvSpPr>
          <p:cNvPr id="13" name="标题 1"/>
          <p:cNvSpPr txBox="1">
            <a:spLocks/>
          </p:cNvSpPr>
          <p:nvPr/>
        </p:nvSpPr>
        <p:spPr>
          <a:xfrm>
            <a:off x="0" y="2"/>
            <a:ext cx="12192000" cy="929896"/>
          </a:xfrm>
          <a:prstGeom prst="rect">
            <a:avLst/>
          </a:prstGeom>
          <a:solidFill>
            <a:srgbClr val="FACC7E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>
                <a:solidFill>
                  <a:srgbClr val="FFFFFF"/>
                </a:solidFill>
              </a:rPr>
              <a:t>Arrive </a:t>
            </a:r>
            <a:r>
              <a:rPr kumimoji="1" lang="en-US" altLang="zh-CN" dirty="0" smtClean="0">
                <a:solidFill>
                  <a:srgbClr val="FFFFFF"/>
                </a:solidFill>
              </a:rPr>
              <a:t>Home not in </a:t>
            </a:r>
            <a:r>
              <a:rPr kumimoji="1" lang="en-US" altLang="zh-CN" dirty="0">
                <a:solidFill>
                  <a:srgbClr val="FFFFFF"/>
                </a:solidFill>
              </a:rPr>
              <a:t>Time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075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 txBox="1">
            <a:spLocks/>
          </p:cNvSpPr>
          <p:nvPr/>
        </p:nvSpPr>
        <p:spPr>
          <a:xfrm>
            <a:off x="0" y="2"/>
            <a:ext cx="12192000" cy="929896"/>
          </a:xfrm>
          <a:prstGeom prst="rect">
            <a:avLst/>
          </a:prstGeom>
          <a:solidFill>
            <a:srgbClr val="FACC7E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 smtClean="0">
                <a:solidFill>
                  <a:srgbClr val="FFFFFF"/>
                </a:solidFill>
              </a:rPr>
              <a:t>Technologies</a:t>
            </a:r>
            <a:r>
              <a:rPr kumimoji="1" lang="zh-CN" altLang="en-US" dirty="0" smtClean="0">
                <a:solidFill>
                  <a:srgbClr val="FFFFFF"/>
                </a:solidFill>
              </a:rPr>
              <a:t> </a:t>
            </a:r>
            <a:r>
              <a:rPr kumimoji="1" lang="en-US" altLang="zh-CN" dirty="0" smtClean="0">
                <a:solidFill>
                  <a:srgbClr val="FFFFFF"/>
                </a:solidFill>
              </a:rPr>
              <a:t>and</a:t>
            </a:r>
            <a:r>
              <a:rPr kumimoji="1" lang="zh-CN" altLang="en-US" dirty="0" smtClean="0">
                <a:solidFill>
                  <a:srgbClr val="FFFFFF"/>
                </a:solidFill>
              </a:rPr>
              <a:t> </a:t>
            </a:r>
            <a:r>
              <a:rPr kumimoji="1" lang="en-US" altLang="zh-CN" dirty="0" smtClean="0">
                <a:solidFill>
                  <a:srgbClr val="FFFFFF"/>
                </a:solidFill>
              </a:rPr>
              <a:t>APIs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1307121" y="1628726"/>
            <a:ext cx="9208477" cy="46935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altLang="zh-CN" sz="2800" dirty="0" smtClean="0"/>
              <a:t>Amazon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Echo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Dot</a:t>
            </a:r>
            <a:endParaRPr lang="zh-CN" altLang="en-US" sz="2800" dirty="0" smtClean="0"/>
          </a:p>
          <a:p>
            <a:pPr marL="285750" indent="-285750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altLang="zh-CN" sz="2800" dirty="0" smtClean="0"/>
              <a:t>AWS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Lambda</a:t>
            </a:r>
            <a:endParaRPr lang="zh-CN" altLang="en-US" sz="2800" dirty="0" smtClean="0"/>
          </a:p>
          <a:p>
            <a:pPr marL="285750" indent="-285750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zh-CN" altLang="en-US" sz="2800" dirty="0" smtClean="0"/>
              <a:t>Google </a:t>
            </a:r>
            <a:r>
              <a:rPr lang="zh-CN" altLang="en-US" sz="2800" dirty="0"/>
              <a:t>Calendar </a:t>
            </a:r>
            <a:r>
              <a:rPr lang="zh-CN" altLang="en-US" sz="2800" dirty="0" smtClean="0"/>
              <a:t>APIs</a:t>
            </a:r>
          </a:p>
          <a:p>
            <a:pPr marL="285750" indent="-285750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zh-CN" altLang="en-US" sz="2800" dirty="0" smtClean="0"/>
              <a:t>Flask</a:t>
            </a:r>
            <a:r>
              <a:rPr lang="zh-CN" altLang="en-US" sz="2800" dirty="0"/>
              <a:t>-Ask </a:t>
            </a:r>
            <a:r>
              <a:rPr lang="zh-CN" altLang="en-US" sz="2800" dirty="0" smtClean="0"/>
              <a:t/>
            </a:r>
            <a:br>
              <a:rPr lang="zh-CN" altLang="en-US" sz="2800" dirty="0" smtClean="0"/>
            </a:br>
            <a:r>
              <a:rPr lang="zh-CN" altLang="en-US" sz="2800" dirty="0" smtClean="0"/>
              <a:t>	Alexa skills kit development framework for amazon 	echo devices with python</a:t>
            </a:r>
          </a:p>
          <a:p>
            <a:pPr marL="285750" indent="-285750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altLang="zh-CN" sz="2800" dirty="0" smtClean="0"/>
              <a:t>NGROK</a:t>
            </a:r>
            <a:r>
              <a:rPr lang="zh-CN" altLang="en-US" sz="2800" dirty="0" smtClean="0"/>
              <a:t> </a:t>
            </a:r>
            <a:endParaRPr lang="zh-CN" altLang="en-US" sz="2800" dirty="0" smtClean="0"/>
          </a:p>
          <a:p>
            <a:pPr marL="285750" indent="-285750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altLang="zh-CN" sz="2800" dirty="0" err="1" smtClean="0"/>
              <a:t>G</a:t>
            </a:r>
            <a:r>
              <a:rPr lang="en-US" altLang="zh-CN" sz="2800" dirty="0" err="1" smtClean="0"/>
              <a:t>itHub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: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https://</a:t>
            </a:r>
            <a:r>
              <a:rPr lang="en-US" altLang="zh-CN" sz="2800" dirty="0" err="1"/>
              <a:t>github.com</a:t>
            </a:r>
            <a:r>
              <a:rPr lang="en-US" altLang="zh-CN" sz="2800" dirty="0"/>
              <a:t>/</a:t>
            </a:r>
            <a:r>
              <a:rPr lang="en-US" altLang="zh-CN" sz="2800" dirty="0" err="1"/>
              <a:t>yangsaboya</a:t>
            </a:r>
            <a:r>
              <a:rPr lang="en-US" altLang="zh-CN" sz="2800" dirty="0"/>
              <a:t>/</a:t>
            </a:r>
            <a:r>
              <a:rPr lang="en-US" altLang="zh-CN" sz="2800" dirty="0" err="1"/>
              <a:t>SafeKeeper</a:t>
            </a:r>
            <a:r>
              <a:rPr lang="en-US" altLang="zh-CN" sz="2800" dirty="0"/>
              <a:t>-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115384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无标题2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862" y="1211065"/>
            <a:ext cx="6616549" cy="443359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88" y="107689"/>
            <a:ext cx="2791968" cy="110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36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200</Words>
  <Application>Microsoft Macintosh PowerPoint</Application>
  <PresentationFormat>宽屏</PresentationFormat>
  <Paragraphs>46</Paragraphs>
  <Slides>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1" baseType="lpstr">
      <vt:lpstr>Arial</vt:lpstr>
      <vt:lpstr>Bradley Hand</vt:lpstr>
      <vt:lpstr>Calibri</vt:lpstr>
      <vt:lpstr>Gadugi</vt:lpstr>
      <vt:lpstr>Mishafi Gold</vt:lpstr>
      <vt:lpstr>Sukhumvit Set Text</vt:lpstr>
      <vt:lpstr>Wingdings</vt:lpstr>
      <vt:lpstr>等线</vt:lpstr>
      <vt:lpstr>等线 Light</vt:lpstr>
      <vt:lpstr>宋体</vt:lpstr>
      <vt:lpstr>微软雅黑 Light</vt:lpstr>
      <vt:lpstr>Office 主题​​</vt:lpstr>
      <vt:lpstr>PowerPoint 演示文稿</vt:lpstr>
      <vt:lpstr>SafeKeeper</vt:lpstr>
      <vt:lpstr>Background - Solitary</vt:lpstr>
      <vt:lpstr>Background – Safety and Care</vt:lpstr>
      <vt:lpstr>Leave Home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SafeKeeper</dc:title>
  <dc:creator>Liao Ni</dc:creator>
  <cp:lastModifiedBy>Microsoft Office 用户</cp:lastModifiedBy>
  <cp:revision>21</cp:revision>
  <dcterms:created xsi:type="dcterms:W3CDTF">2017-05-06T09:42:21Z</dcterms:created>
  <dcterms:modified xsi:type="dcterms:W3CDTF">2017-05-07T04:42:23Z</dcterms:modified>
</cp:coreProperties>
</file>

<file path=docProps/thumbnail.jpeg>
</file>